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0" r:id="rId5"/>
    <p:sldId id="291" r:id="rId6"/>
    <p:sldId id="292" r:id="rId7"/>
    <p:sldId id="293" r:id="rId8"/>
    <p:sldId id="294" r:id="rId9"/>
    <p:sldId id="300" r:id="rId10"/>
    <p:sldId id="301" r:id="rId11"/>
    <p:sldId id="302" r:id="rId12"/>
    <p:sldId id="303" r:id="rId13"/>
    <p:sldId id="304" r:id="rId14"/>
    <p:sldId id="305" r:id="rId15"/>
    <p:sldId id="313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4" r:id="rId24"/>
    <p:sldId id="315" r:id="rId25"/>
  </p:sldIdLst>
  <p:sldSz cx="9144000" cy="6858000" type="screen4x3"/>
  <p:notesSz cx="7102475" cy="9388475"/>
  <p:embeddedFontLst>
    <p:embeddedFont>
      <p:font typeface="Tahoma" panose="020B0604030504040204" pitchFamily="34" charset="0"/>
      <p:regular r:id="rId28"/>
      <p:bold r:id="rId29"/>
    </p:embeddedFont>
    <p:embeddedFont>
      <p:font typeface="Ebrima" panose="02000000000000000000" pitchFamily="2" charset="0"/>
      <p:regular r:id="rId30"/>
      <p:bold r:id="rId31"/>
    </p:embeddedFont>
    <p:embeddedFont>
      <p:font typeface="Stylus BT" panose="020E0402020206020304" pitchFamily="34" charset="0"/>
      <p:regular r:id="rId3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1D5"/>
    <a:srgbClr val="9F9C92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70" autoAdjust="0"/>
  </p:normalViewPr>
  <p:slideViewPr>
    <p:cSldViewPr>
      <p:cViewPr>
        <p:scale>
          <a:sx n="74" d="100"/>
          <a:sy n="74" d="100"/>
        </p:scale>
        <p:origin x="-2796" y="-13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08" y="-7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AE21-A2DB-400E-966A-09E1EC478CDF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2BBDD-12D6-4EA1-9FF3-58C580E2A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82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09D1A1-72BA-4F06-A290-43F0B3230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72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8138-F41D-4D34-B561-27A1468FE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2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2D8E-1B01-4C30-BF78-3CC833045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4E23-C56D-4258-8716-99A36D32B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3DD8-9D1D-4D73-A363-455A2BCA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8BDFF-94D1-4245-99F2-7EA500E7F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F0A7F-5565-4A69-884D-1DF0C5B9F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90C68-594C-46F0-A389-4F82782FD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8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0A5D-DA96-4B98-9216-5F915A66C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6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644B-EA0C-44D8-ADE0-F3572C6BB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49FC-BA3A-4E7B-9BCD-2535C97C2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3659-331C-440E-81D9-DC9FBFE77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0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E3E1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980E31-9B32-4724-8BA1-F77F3B153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33400" y="1524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  <a:t>Challenge-Using Graph Features</a:t>
            </a:r>
            <a:endParaRPr lang="en-US" altLang="en-US" sz="44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09600" y="2362200"/>
            <a:ext cx="807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Stylus BT" pitchFamily="34" charset="0"/>
              </a:rPr>
              <a:t>Your company, </a:t>
            </a:r>
            <a:r>
              <a:rPr lang="en-US" altLang="en-US" sz="4400" b="1" i="1" dirty="0">
                <a:latin typeface="Stylus BT" pitchFamily="34" charset="0"/>
              </a:rPr>
              <a:t>Eastern Glass Platform Co</a:t>
            </a:r>
            <a:r>
              <a:rPr lang="en-US" altLang="en-US" sz="4400" dirty="0">
                <a:latin typeface="Stylus BT" pitchFamily="34" charset="0"/>
              </a:rPr>
              <a:t>., has a contract to build a cantilevered all-glass walkway sticking out from the side of this mountain.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04800" y="15240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2"/>
                </a:solidFill>
                <a:latin typeface="Tahoma" pitchFamily="34" charset="0"/>
              </a:rPr>
              <a:t>Remember from </a:t>
            </a:r>
            <a: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  <a:t>Mechanics class</a:t>
            </a:r>
            <a:endParaRPr lang="en-US" altLang="en-US" sz="44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8600" y="5651500"/>
            <a:ext cx="8686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latin typeface="Stylus BT" pitchFamily="34" charset="0"/>
              </a:rPr>
              <a:t>Bending Moment greatest at X=0</a:t>
            </a:r>
          </a:p>
        </p:txBody>
      </p:sp>
      <p:pic>
        <p:nvPicPr>
          <p:cNvPr id="112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6388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  <a:latin typeface="Tahoma" pitchFamily="34" charset="0"/>
              </a:rPr>
              <a:t>Therefore, bending stress looks like this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8600" y="52578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latin typeface="Stylus BT" pitchFamily="34" charset="0"/>
              </a:rPr>
              <a:t>All the “Blue” areas have wasted material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65350"/>
            <a:ext cx="51816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64028" y="32766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  <a:latin typeface="Stylus BT" panose="020E0402020206020304" pitchFamily="34" charset="0"/>
              </a:rPr>
              <a:t>     Free </a:t>
            </a:r>
            <a:r>
              <a:rPr lang="en-US" b="1" dirty="0">
                <a:solidFill>
                  <a:schemeClr val="tx1"/>
                </a:solidFill>
                <a:latin typeface="Stylus BT" panose="020E0402020206020304" pitchFamily="34" charset="0"/>
              </a:rPr>
              <a:t>End</a:t>
            </a:r>
          </a:p>
          <a:p>
            <a:pPr algn="l"/>
            <a:endParaRPr lang="en-US" b="1" dirty="0" smtClean="0">
              <a:solidFill>
                <a:schemeClr val="tx1"/>
              </a:solidFill>
              <a:latin typeface="Stylus BT" panose="020E0402020206020304" pitchFamily="34" charset="0"/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Stylus BT" panose="020E0402020206020304" pitchFamily="34" charset="0"/>
              </a:rPr>
              <a:t>Attached End</a:t>
            </a:r>
            <a:endParaRPr lang="en-US" b="1" dirty="0">
              <a:solidFill>
                <a:schemeClr val="tx1"/>
              </a:solidFill>
              <a:latin typeface="Stylus BT" panose="020E0402020206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accent2"/>
                </a:solidFill>
                <a:latin typeface="Tahoma" pitchFamily="34" charset="0"/>
              </a:rPr>
              <a:t>So, you will have to minimize the weight while satisfying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accent2"/>
                </a:solidFill>
                <a:latin typeface="Tahoma" pitchFamily="34" charset="0"/>
              </a:rPr>
              <a:t>MAX STRESS SPECIFICAION</a:t>
            </a:r>
            <a:endParaRPr lang="en-US" altLang="en-US" sz="36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4307" y="3429000"/>
            <a:ext cx="868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latin typeface="Stylus BT" pitchFamily="34" charset="0"/>
              </a:rPr>
              <a:t>This will be accomplished by controlling the thickness (t) with relations such that the bending stress is fairly constant</a:t>
            </a:r>
            <a:endParaRPr lang="en-US" altLang="en-US" sz="4400" dirty="0">
              <a:latin typeface="Stylus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2"/>
                </a:solidFill>
                <a:latin typeface="Tahoma" pitchFamily="34" charset="0"/>
              </a:rPr>
              <a:t>Don’t worry, all the formulas will be </a:t>
            </a:r>
            <a: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  <a:t>provided…see below</a:t>
            </a:r>
            <a:endParaRPr lang="en-US" altLang="en-US" sz="44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2743200"/>
            <a:ext cx="8686800" cy="3886200"/>
          </a:xfrm>
          <a:prstGeom prst="rect">
            <a:avLst/>
          </a:prstGeom>
          <a:blipFill rotWithShape="1">
            <a:blip r:embed="rId2"/>
            <a:stretch>
              <a:fillRect l="-842" t="-3135" r="-77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Tahoma" pitchFamily="34" charset="0"/>
              </a:rPr>
              <a:t>Therefore:</a:t>
            </a: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2133600"/>
            <a:ext cx="8686800" cy="4495800"/>
          </a:xfrm>
          <a:prstGeom prst="rect">
            <a:avLst/>
          </a:prstGeom>
          <a:blipFill rotWithShape="1">
            <a:blip r:embed="rId2"/>
            <a:stretch>
              <a:fillRect b="-176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  <a:t> and Simplifying</a:t>
            </a:r>
            <a:r>
              <a:rPr lang="en-US" altLang="en-US" sz="4400" dirty="0">
                <a:solidFill>
                  <a:schemeClr val="accent2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1981200"/>
            <a:ext cx="8686800" cy="4648200"/>
          </a:xfrm>
          <a:prstGeom prst="rect">
            <a:avLst/>
          </a:prstGeom>
          <a:blipFill rotWithShape="1">
            <a:blip r:embed="rId2"/>
            <a:stretch>
              <a:fillRect b="-340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200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tylus BT" panose="020B0604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This will be needed to control thickness for constant max stress</a:t>
            </a:r>
            <a:endParaRPr lang="en-US" dirty="0">
              <a:solidFill>
                <a:schemeClr val="tx1"/>
              </a:solidFill>
              <a:latin typeface="Stylus BT" panose="020B0604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2"/>
                </a:solidFill>
                <a:latin typeface="Tahoma" pitchFamily="34" charset="0"/>
              </a:rPr>
              <a:t>You will need </a:t>
            </a:r>
            <a: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  <a:t>to use</a:t>
            </a:r>
            <a:b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altLang="en-US" sz="4400" i="1" dirty="0" smtClean="0">
                <a:solidFill>
                  <a:schemeClr val="accent2"/>
                </a:solidFill>
                <a:latin typeface="Tahoma" pitchFamily="34" charset="0"/>
              </a:rPr>
              <a:t>Section</a:t>
            </a:r>
            <a: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  <a:t> (</a:t>
            </a:r>
            <a:r>
              <a:rPr lang="en-US" altLang="en-US" sz="4400" dirty="0" smtClean="0">
                <a:latin typeface="Tahoma" pitchFamily="34" charset="0"/>
              </a:rPr>
              <a:t>not Part</a:t>
            </a:r>
            <a: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  <a:t>) Relations</a:t>
            </a:r>
            <a:r>
              <a:rPr lang="en-US" altLang="en-US" sz="4400" dirty="0">
                <a:solidFill>
                  <a:schemeClr val="accent2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52400" y="2667000"/>
            <a:ext cx="876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aseline="30000" dirty="0">
              <a:latin typeface="Stylus B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Stylus BT" pitchFamily="34" charset="0"/>
              </a:rPr>
              <a:t>height=</a:t>
            </a:r>
            <a:r>
              <a:rPr lang="en-US" altLang="en-US" sz="4000" dirty="0" err="1">
                <a:latin typeface="Stylus BT" pitchFamily="34" charset="0"/>
              </a:rPr>
              <a:t>evalgraph</a:t>
            </a:r>
            <a:r>
              <a:rPr lang="en-US" altLang="en-US" sz="4000" dirty="0">
                <a:latin typeface="Stylus BT" pitchFamily="34" charset="0"/>
              </a:rPr>
              <a:t>("graph1",</a:t>
            </a:r>
            <a:r>
              <a:rPr lang="en-US" altLang="en-US" sz="4000" dirty="0" smtClean="0">
                <a:latin typeface="Stylus BT" pitchFamily="34" charset="0"/>
              </a:rPr>
              <a:t>trajpar*10)</a:t>
            </a:r>
            <a:endParaRPr lang="en-US" altLang="en-US" sz="4000" dirty="0">
              <a:latin typeface="Stylus B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>
              <a:latin typeface="Stylus BT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Stylus BT" pitchFamily="34" charset="0"/>
              </a:rPr>
              <a:t>thickness=6 * F * (48-trajpar*48) (</a:t>
            </a:r>
            <a:r>
              <a:rPr lang="en-US" altLang="en-US" sz="4400" dirty="0" err="1">
                <a:latin typeface="Stylus BT" pitchFamily="34" charset="0"/>
              </a:rPr>
              <a:t>Max_stress</a:t>
            </a:r>
            <a:r>
              <a:rPr lang="en-US" altLang="en-US" sz="4400" dirty="0">
                <a:latin typeface="Stylus BT" pitchFamily="34" charset="0"/>
              </a:rPr>
              <a:t> * height</a:t>
            </a:r>
            <a:r>
              <a:rPr lang="en-US" altLang="en-US" sz="4400" baseline="30000" dirty="0">
                <a:latin typeface="Stylus BT" pitchFamily="34" charset="0"/>
              </a:rPr>
              <a:t>2</a:t>
            </a:r>
            <a:r>
              <a:rPr lang="en-US" altLang="en-US" sz="4400" dirty="0">
                <a:latin typeface="Stylus BT" pitchFamily="34" charset="0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124200" y="5029200"/>
            <a:ext cx="5638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  <a:latin typeface="Tahoma" pitchFamily="34" charset="0"/>
              </a:rPr>
              <a:t>HINT…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8600" y="5562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latin typeface="Stylus BT" pitchFamily="34" charset="0"/>
              </a:rPr>
              <a:t>Less wasted “Blue” area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57400"/>
            <a:ext cx="66960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accent2"/>
                </a:solidFill>
                <a:latin typeface="Tahoma" pitchFamily="34" charset="0"/>
              </a:rPr>
              <a:t>Start with…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8600" y="1981200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Stylus BT" pitchFamily="34" charset="0"/>
              </a:rPr>
              <a:t>Already modeled this far…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Stylus BT" pitchFamily="34" charset="0"/>
              </a:rPr>
              <a:t>Do not modify Read-Only features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01" y="1390918"/>
            <a:ext cx="53625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2"/>
                </a:solidFill>
                <a:latin typeface="Tahoma" pitchFamily="34" charset="0"/>
              </a:rPr>
              <a:t>The </a:t>
            </a:r>
            <a: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  <a:t>assumptions</a:t>
            </a:r>
            <a:endParaRPr lang="en-US" altLang="en-US" sz="44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8600" y="19050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742950" indent="-742950">
              <a:spcBef>
                <a:spcPct val="0"/>
              </a:spcBef>
              <a:buFontTx/>
              <a:buAutoNum type="arabicPeriod"/>
            </a:pPr>
            <a:r>
              <a:rPr lang="en-US" altLang="en-US" sz="4000" dirty="0" smtClean="0">
                <a:latin typeface="Stylus BT" pitchFamily="34" charset="0"/>
              </a:rPr>
              <a:t>Armani’s profile sketch is a mirror image of the bottom…clearly the top walking surface is flat &amp; </a:t>
            </a:r>
            <a:r>
              <a:rPr lang="en-US" altLang="en-US" sz="4000" dirty="0" err="1" smtClean="0">
                <a:latin typeface="Stylus BT" pitchFamily="34" charset="0"/>
              </a:rPr>
              <a:t>horiz</a:t>
            </a:r>
            <a:r>
              <a:rPr lang="en-US" altLang="en-US" sz="4000" dirty="0" smtClean="0">
                <a:latin typeface="Stylus BT" pitchFamily="34" charset="0"/>
              </a:rPr>
              <a:t> and flush to TOP_DTM.</a:t>
            </a:r>
          </a:p>
          <a:p>
            <a:pPr marL="742950" indent="-742950">
              <a:spcBef>
                <a:spcPct val="0"/>
              </a:spcBef>
              <a:buFontTx/>
              <a:buAutoNum type="arabicPeriod"/>
            </a:pPr>
            <a:r>
              <a:rPr lang="en-US" altLang="en-US" sz="4000" dirty="0" smtClean="0">
                <a:latin typeface="Stylus BT" pitchFamily="34" charset="0"/>
              </a:rPr>
              <a:t>The load is at the very end.</a:t>
            </a:r>
          </a:p>
          <a:p>
            <a:pPr marL="742950" indent="-742950">
              <a:spcBef>
                <a:spcPct val="0"/>
              </a:spcBef>
              <a:buFontTx/>
              <a:buAutoNum type="arabicPeriod"/>
            </a:pPr>
            <a:r>
              <a:rPr lang="en-US" altLang="en-US" sz="4000" dirty="0" smtClean="0">
                <a:latin typeface="Stylus BT" pitchFamily="34" charset="0"/>
              </a:rPr>
              <a:t>Gravity/self-weight not considered</a:t>
            </a:r>
          </a:p>
          <a:p>
            <a:pPr marL="742950" indent="-742950">
              <a:spcBef>
                <a:spcPct val="0"/>
              </a:spcBef>
              <a:buFontTx/>
              <a:buAutoNum type="arabicPeriod"/>
            </a:pPr>
            <a:r>
              <a:rPr lang="en-US" altLang="en-US" sz="4000" dirty="0" smtClean="0">
                <a:latin typeface="Stylus BT" pitchFamily="34" charset="0"/>
              </a:rPr>
              <a:t>Other than material, cost is not a factor (</a:t>
            </a:r>
            <a:r>
              <a:rPr lang="en-US" altLang="en-US" sz="4000" dirty="0" err="1" smtClean="0">
                <a:latin typeface="Stylus BT" pitchFamily="34" charset="0"/>
              </a:rPr>
              <a:t>ie</a:t>
            </a:r>
            <a:r>
              <a:rPr lang="en-US" altLang="en-US" sz="4000" dirty="0" smtClean="0">
                <a:latin typeface="Stylus BT" pitchFamily="34" charset="0"/>
              </a:rPr>
              <a:t>, don’t fret the </a:t>
            </a:r>
            <a:r>
              <a:rPr lang="en-US" altLang="en-US" sz="4000" dirty="0" err="1" smtClean="0">
                <a:latin typeface="Stylus BT" pitchFamily="34" charset="0"/>
              </a:rPr>
              <a:t>mfg</a:t>
            </a:r>
            <a:r>
              <a:rPr lang="en-US" altLang="en-US" sz="4000" dirty="0" smtClean="0">
                <a:latin typeface="Stylus BT" pitchFamily="34" charset="0"/>
              </a:rPr>
              <a:t>).</a:t>
            </a:r>
          </a:p>
          <a:p>
            <a:pPr marL="742950" indent="-742950">
              <a:spcBef>
                <a:spcPct val="0"/>
              </a:spcBef>
              <a:buFontTx/>
              <a:buAutoNum type="arabicPeriod"/>
            </a:pPr>
            <a:endParaRPr lang="en-US" altLang="en-US" sz="4000" dirty="0" smtClean="0">
              <a:latin typeface="Stylus BT" pitchFamily="34" charset="0"/>
            </a:endParaRPr>
          </a:p>
          <a:p>
            <a:pPr marL="742950" indent="-742950">
              <a:spcBef>
                <a:spcPct val="0"/>
              </a:spcBef>
              <a:buFontTx/>
              <a:buAutoNum type="arabicPeriod"/>
            </a:pPr>
            <a:endParaRPr lang="en-US" altLang="en-US" sz="4000" dirty="0" smtClean="0">
              <a:latin typeface="Stylus BT" pitchFamily="34" charset="0"/>
            </a:endParaRPr>
          </a:p>
          <a:p>
            <a:pPr marL="742950" indent="-742950">
              <a:spcBef>
                <a:spcPct val="0"/>
              </a:spcBef>
              <a:buFontTx/>
              <a:buAutoNum type="arabicPeriod"/>
            </a:pPr>
            <a:endParaRPr lang="en-US" altLang="en-US" sz="4000" dirty="0">
              <a:latin typeface="Stylus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2098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ahoma" pitchFamily="34" charset="0"/>
              </a:rPr>
              <a:t/>
            </a:r>
            <a:br>
              <a:rPr lang="en-US" altLang="en-US" sz="1600" i="1">
                <a:latin typeface="Tahoma" pitchFamily="34" charset="0"/>
              </a:rPr>
            </a:br>
            <a:r>
              <a:rPr lang="en-US" altLang="en-US" sz="1600" i="1">
                <a:latin typeface="Tahoma" pitchFamily="34" charset="0"/>
              </a:rPr>
              <a:t/>
            </a:r>
            <a:br>
              <a:rPr lang="en-US" altLang="en-US" sz="1600" i="1">
                <a:latin typeface="Tahoma" pitchFamily="34" charset="0"/>
              </a:rPr>
            </a:br>
            <a:endParaRPr lang="en-US" altLang="en-US" i="1">
              <a:latin typeface="Tahoma" pitchFamily="34" charset="0"/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71600"/>
            <a:ext cx="81534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accent2"/>
                </a:solidFill>
                <a:latin typeface="Tahoma" pitchFamily="34" charset="0"/>
              </a:rPr>
              <a:t>How to do it…completed model here</a:t>
            </a:r>
            <a:endParaRPr lang="en-US" altLang="en-US" sz="36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58674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latin typeface="Stylus BT" pitchFamily="34" charset="0"/>
              </a:rPr>
              <a:t>Hmmm, very interesting shape</a:t>
            </a:r>
            <a:endParaRPr lang="en-US" altLang="en-US" sz="4400" dirty="0">
              <a:latin typeface="Stylus B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28813"/>
            <a:ext cx="5818052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990600"/>
          </a:xfrm>
          <a:noFill/>
        </p:spPr>
        <p:txBody>
          <a:bodyPr anchor="t"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8600" y="60960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Stylus BT" pitchFamily="34" charset="0"/>
              </a:rPr>
              <a:t>…variable section, constant stress</a:t>
            </a:r>
            <a:endParaRPr lang="en-US" altLang="en-US" sz="3600" dirty="0">
              <a:latin typeface="Stylus B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48025"/>
            <a:ext cx="4572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51816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200" y="1295400"/>
            <a:ext cx="906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Stylus BT" pitchFamily="34" charset="0"/>
              </a:rPr>
              <a:t>Constant section, variable stress…</a:t>
            </a:r>
            <a:endParaRPr lang="en-US" altLang="en-US" sz="3600" dirty="0">
              <a:latin typeface="Stylus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78" y="5105400"/>
            <a:ext cx="4330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Stylus BT" panose="020E0402020206020304" pitchFamily="34" charset="0"/>
              </a:rPr>
              <a:t>Note: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Stylus BT" panose="020E0402020206020304" pitchFamily="34" charset="0"/>
              </a:rPr>
              <a:t>Model units are actually inches vs feet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Stylus BT" panose="020E0402020206020304" pitchFamily="34" charset="0"/>
              </a:rPr>
              <a:t>To run FEA, change Units system to IPS prior to entering Simulation mode</a:t>
            </a:r>
          </a:p>
          <a:p>
            <a:endParaRPr lang="en-US" sz="1600" dirty="0">
              <a:solidFill>
                <a:schemeClr val="tx1"/>
              </a:solidFill>
              <a:latin typeface="Stylus BT" panose="020E0402020206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3988"/>
            <a:ext cx="84582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90600" y="1524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Tahoma" pitchFamily="34" charset="0"/>
              </a:rPr>
              <a:t>The Engineer…</a:t>
            </a: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20980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Stylus BT" pitchFamily="34" charset="0"/>
              </a:rPr>
              <a:t>…thought it should look like this:</a:t>
            </a:r>
            <a:br>
              <a:rPr lang="en-US" altLang="en-US" sz="4400" dirty="0">
                <a:latin typeface="Stylus BT" pitchFamily="34" charset="0"/>
              </a:rPr>
            </a:br>
            <a:r>
              <a:rPr lang="en-US" altLang="en-US" sz="3600" dirty="0">
                <a:latin typeface="Stylus BT" pitchFamily="34" charset="0"/>
              </a:rPr>
              <a:t>(Side </a:t>
            </a:r>
            <a:r>
              <a:rPr lang="en-US" altLang="en-US" sz="3600" dirty="0" smtClean="0">
                <a:latin typeface="Stylus BT" pitchFamily="34" charset="0"/>
              </a:rPr>
              <a:t>View…straight, not a “U”)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>
              <a:latin typeface="Stylus B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 smtClean="0">
              <a:latin typeface="Stylus B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>
              <a:latin typeface="Stylus B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 smtClean="0">
              <a:latin typeface="Stylus B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Stylus BT" pitchFamily="34" charset="0"/>
              </a:rPr>
              <a:t>…because, hey, it’s a beam, right?</a:t>
            </a:r>
            <a:endParaRPr lang="en-US" altLang="en-US" sz="3600" dirty="0">
              <a:latin typeface="Stylus BT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3962400"/>
            <a:ext cx="73437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5888" y="3996744"/>
            <a:ext cx="7407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tylus BT" panose="020E0402020206020304" pitchFamily="34" charset="0"/>
              </a:rPr>
              <a:t>Attached End                                         Free End</a:t>
            </a:r>
            <a:endParaRPr lang="en-US" b="1" dirty="0">
              <a:latin typeface="Stylus BT" panose="020E0402020206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90600" y="1524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2"/>
                </a:solidFill>
                <a:latin typeface="Tahoma" pitchFamily="34" charset="0"/>
              </a:rPr>
              <a:t>The Art Director (</a:t>
            </a:r>
            <a:r>
              <a:rPr lang="en-US" altLang="en-US" sz="4400" i="1" dirty="0" smtClean="0">
                <a:solidFill>
                  <a:schemeClr val="accent2"/>
                </a:solidFill>
                <a:latin typeface="Tahoma" pitchFamily="34" charset="0"/>
              </a:rPr>
              <a:t>Armani </a:t>
            </a:r>
            <a: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  <a:t>)…</a:t>
            </a:r>
            <a:endParaRPr lang="en-US" altLang="en-US" sz="44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209800"/>
            <a:ext cx="838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Stylus BT" pitchFamily="34" charset="0"/>
              </a:rPr>
              <a:t>…</a:t>
            </a:r>
            <a:r>
              <a:rPr lang="en-US" altLang="en-US" sz="4400" dirty="0" smtClean="0">
                <a:latin typeface="Stylus BT" pitchFamily="34" charset="0"/>
              </a:rPr>
              <a:t>thought, sure but the </a:t>
            </a:r>
            <a:r>
              <a:rPr lang="en-US" altLang="en-US" sz="4400" u="sng" dirty="0" smtClean="0">
                <a:latin typeface="Stylus BT" pitchFamily="34" charset="0"/>
              </a:rPr>
              <a:t>bottom profile</a:t>
            </a:r>
            <a:r>
              <a:rPr lang="en-US" altLang="en-US" sz="4400" dirty="0" smtClean="0">
                <a:latin typeface="Stylus BT" pitchFamily="34" charset="0"/>
              </a:rPr>
              <a:t> should </a:t>
            </a:r>
            <a:r>
              <a:rPr lang="en-US" altLang="en-US" sz="4400" dirty="0">
                <a:latin typeface="Stylus BT" pitchFamily="34" charset="0"/>
              </a:rPr>
              <a:t>look like this:</a:t>
            </a:r>
            <a:br>
              <a:rPr lang="en-US" altLang="en-US" sz="4400" dirty="0">
                <a:latin typeface="Stylus BT" pitchFamily="34" charset="0"/>
              </a:rPr>
            </a:br>
            <a:r>
              <a:rPr lang="en-US" altLang="en-US" sz="3600" dirty="0">
                <a:latin typeface="Stylus BT" pitchFamily="34" charset="0"/>
              </a:rPr>
              <a:t>(Side View)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5291339"/>
            <a:ext cx="7191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0149" y="4811245"/>
            <a:ext cx="7407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Stylus BT" panose="020E0402020206020304" pitchFamily="34" charset="0"/>
              </a:rPr>
              <a:t>Attached End                                         Free End</a:t>
            </a:r>
            <a:endParaRPr lang="en-US" b="1" dirty="0">
              <a:solidFill>
                <a:schemeClr val="tx1"/>
              </a:solidFill>
              <a:latin typeface="Stylus BT" panose="020E04020202060203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90600" y="1524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Tahoma" pitchFamily="34" charset="0"/>
              </a:rPr>
              <a:t>The Purchasing Manager…</a:t>
            </a: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209800"/>
            <a:ext cx="838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latin typeface="Stylus BT" pitchFamily="34" charset="0"/>
              </a:rPr>
              <a:t>…thinking about how many pounds of glass he was going to have to buy, thought it should look like this:</a:t>
            </a:r>
            <a:r>
              <a:rPr lang="en-US" altLang="en-US" sz="3600">
                <a:latin typeface="Stylus BT" pitchFamily="34" charset="0"/>
              </a:rPr>
              <a:t>(Side View)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876800"/>
            <a:ext cx="6657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</a:rPr>
              <a:t>PUC </a:t>
            </a:r>
            <a:r>
              <a:rPr lang="en-US" altLang="en-US" sz="3600" dirty="0" err="1" smtClean="0">
                <a:solidFill>
                  <a:schemeClr val="tx1"/>
                </a:solidFill>
                <a:latin typeface="Tahoma" pitchFamily="34" charset="0"/>
              </a:rPr>
              <a:t>Creo</a:t>
            </a:r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</a:rPr>
              <a:t> Challenge Fall 2015</a:t>
            </a:r>
            <a:endParaRPr lang="en-US" altLang="en-US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90600" y="1524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2"/>
                </a:solidFill>
                <a:latin typeface="Tahoma" pitchFamily="34" charset="0"/>
              </a:rPr>
              <a:t>The Engineering Manager…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209800"/>
            <a:ext cx="853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Stylus BT" pitchFamily="34" charset="0"/>
              </a:rPr>
              <a:t>…quite </a:t>
            </a:r>
            <a:r>
              <a:rPr lang="en-US" altLang="en-US" sz="4400" dirty="0" smtClean="0">
                <a:latin typeface="Stylus BT" pitchFamily="34" charset="0"/>
              </a:rPr>
              <a:t>surprisingly, was </a:t>
            </a:r>
            <a:r>
              <a:rPr lang="en-US" altLang="en-US" sz="4400" dirty="0">
                <a:latin typeface="Stylus BT" pitchFamily="34" charset="0"/>
              </a:rPr>
              <a:t>told that he must complete the </a:t>
            </a:r>
            <a:r>
              <a:rPr lang="en-US" altLang="en-US" sz="4400" dirty="0" smtClean="0">
                <a:latin typeface="Stylus BT" pitchFamily="34" charset="0"/>
              </a:rPr>
              <a:t>design</a:t>
            </a:r>
            <a:br>
              <a:rPr lang="en-US" altLang="en-US" sz="4400" dirty="0" smtClean="0">
                <a:latin typeface="Stylus BT" pitchFamily="34" charset="0"/>
              </a:rPr>
            </a:br>
            <a:r>
              <a:rPr lang="en-US" altLang="en-US" sz="4400" dirty="0" smtClean="0">
                <a:latin typeface="Stylus BT" pitchFamily="34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36593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Stylus BT" pitchFamily="34" charset="0"/>
              </a:rPr>
              <a:t>SATISFY EVERYBODY</a:t>
            </a:r>
            <a:r>
              <a:rPr lang="en-US" sz="4400" b="1" dirty="0" smtClean="0">
                <a:solidFill>
                  <a:schemeClr val="tx1"/>
                </a:solidFill>
                <a:latin typeface="Stylus BT" pitchFamily="34" charset="0"/>
              </a:rPr>
              <a:t>!</a:t>
            </a:r>
            <a:endParaRPr lang="en-US" sz="4400" b="1" dirty="0">
              <a:solidFill>
                <a:schemeClr val="tx1"/>
              </a:solidFill>
              <a:latin typeface="Stylus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257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/>
                </a:solidFill>
                <a:latin typeface="Stylus BT" pitchFamily="34" charset="0"/>
              </a:rPr>
              <a:t>However</a:t>
            </a:r>
          </a:p>
          <a:p>
            <a:r>
              <a:rPr lang="en-US" sz="4400" b="1" dirty="0" smtClean="0">
                <a:solidFill>
                  <a:schemeClr val="accent6"/>
                </a:solidFill>
                <a:latin typeface="Stylus BT" pitchFamily="34" charset="0"/>
              </a:rPr>
              <a:t>no visible holes allowed!</a:t>
            </a:r>
            <a:endParaRPr lang="en-US" sz="4400" b="1" dirty="0">
              <a:solidFill>
                <a:schemeClr val="accent6"/>
              </a:solidFill>
              <a:latin typeface="Stylus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524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Tahoma" pitchFamily="34" charset="0"/>
              </a:rPr>
              <a:t>So, you are the Creo Designer…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209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Stylus BT" pitchFamily="34" charset="0"/>
              </a:rPr>
              <a:t>…what do you do?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latin typeface="Stylus BT" pitchFamily="34" charset="0"/>
              </a:rPr>
              <a:t>Gather the facts (of course):</a:t>
            </a:r>
            <a:br>
              <a:rPr lang="en-US" altLang="en-US" sz="4400" b="1" u="sng" dirty="0">
                <a:latin typeface="Stylus BT" pitchFamily="34" charset="0"/>
              </a:rPr>
            </a:br>
            <a:r>
              <a:rPr lang="en-US" altLang="en-US" sz="4400" dirty="0">
                <a:latin typeface="Stylus BT" pitchFamily="34" charset="0"/>
              </a:rPr>
              <a:t>Length: 48 </a:t>
            </a:r>
            <a:r>
              <a:rPr lang="en-US" altLang="en-US" sz="4400" dirty="0" err="1">
                <a:latin typeface="Stylus BT" pitchFamily="34" charset="0"/>
              </a:rPr>
              <a:t>ft</a:t>
            </a:r>
            <a:endParaRPr lang="en-US" altLang="en-US" sz="4400" dirty="0">
              <a:latin typeface="Stylus B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latin typeface="Stylus BT" pitchFamily="34" charset="0"/>
              </a:rPr>
              <a:t>Minimum </a:t>
            </a:r>
            <a:r>
              <a:rPr lang="en-US" altLang="en-US" sz="4400" dirty="0">
                <a:latin typeface="Stylus BT" pitchFamily="34" charset="0"/>
              </a:rPr>
              <a:t>Width: 2 </a:t>
            </a:r>
            <a:r>
              <a:rPr lang="en-US" altLang="en-US" sz="4400" dirty="0" err="1">
                <a:latin typeface="Stylus BT" pitchFamily="34" charset="0"/>
              </a:rPr>
              <a:t>ft</a:t>
            </a:r>
            <a:endParaRPr lang="en-US" altLang="en-US" sz="4400" dirty="0">
              <a:latin typeface="Stylus B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Stylus BT" pitchFamily="34" charset="0"/>
              </a:rPr>
              <a:t>Design Load: 7500 </a:t>
            </a:r>
            <a:r>
              <a:rPr lang="en-US" altLang="en-US" sz="4400" dirty="0" err="1">
                <a:latin typeface="Stylus BT" pitchFamily="34" charset="0"/>
              </a:rPr>
              <a:t>lb</a:t>
            </a:r>
            <a:r>
              <a:rPr lang="en-US" altLang="en-US" sz="4400" dirty="0">
                <a:latin typeface="Stylus BT" pitchFamily="34" charset="0"/>
              </a:rPr>
              <a:t/>
            </a:r>
            <a:br>
              <a:rPr lang="en-US" altLang="en-US" sz="4400" dirty="0">
                <a:latin typeface="Stylus BT" pitchFamily="34" charset="0"/>
              </a:rPr>
            </a:br>
            <a:r>
              <a:rPr lang="en-US" altLang="en-US" sz="4400" dirty="0">
                <a:latin typeface="Stylus BT" pitchFamily="34" charset="0"/>
              </a:rPr>
              <a:t>Glass strength: 12.5 </a:t>
            </a:r>
            <a:r>
              <a:rPr lang="en-US" altLang="en-US" sz="4400" dirty="0" err="1">
                <a:latin typeface="Stylus BT" pitchFamily="34" charset="0"/>
              </a:rPr>
              <a:t>kpsi</a:t>
            </a:r>
            <a:endParaRPr lang="en-US" altLang="en-US" sz="3600" dirty="0">
              <a:latin typeface="Stylus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smtClean="0">
                <a:solidFill>
                  <a:schemeClr val="tx1"/>
                </a:solidFill>
                <a:latin typeface="Tahoma" pitchFamily="34" charset="0"/>
              </a:rPr>
              <a:t>PUC Creo Challenge Fall 2015</a:t>
            </a:r>
            <a:endParaRPr lang="en-US" altLang="en-US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Tahoma" pitchFamily="34" charset="0"/>
              </a:rPr>
              <a:t>Your task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1981200"/>
            <a:ext cx="891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Stylus BT" pitchFamily="34" charset="0"/>
              </a:rPr>
              <a:t>Use Armani’s sketch of the </a:t>
            </a:r>
            <a:r>
              <a:rPr lang="en-US" altLang="en-US" sz="3600" dirty="0" smtClean="0">
                <a:latin typeface="Stylus BT" pitchFamily="34" charset="0"/>
              </a:rPr>
              <a:t>bottom profile</a:t>
            </a:r>
            <a:endParaRPr lang="en-US" altLang="en-US" sz="3600" dirty="0">
              <a:latin typeface="Stylus B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dirty="0" smtClean="0">
              <a:latin typeface="Stylus B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Stylus BT" pitchFamily="34" charset="0"/>
              </a:rPr>
              <a:t>  Imported</a:t>
            </a:r>
            <a:r>
              <a:rPr lang="en-US" altLang="en-US" sz="2800" dirty="0" smtClean="0">
                <a:latin typeface="Stylus BT" pitchFamily="34" charset="0"/>
              </a:rPr>
              <a:t/>
            </a:r>
            <a:br>
              <a:rPr lang="en-US" altLang="en-US" sz="2800" dirty="0" smtClean="0">
                <a:latin typeface="Stylus BT" pitchFamily="34" charset="0"/>
              </a:rPr>
            </a:br>
            <a:r>
              <a:rPr lang="en-US" altLang="en-US" sz="2800" dirty="0" smtClean="0">
                <a:latin typeface="Stylus BT" pitchFamily="34" charset="0"/>
              </a:rPr>
              <a:t>      as</a:t>
            </a:r>
            <a:endParaRPr lang="en-US" altLang="en-US" sz="2800" dirty="0">
              <a:latin typeface="Stylus BT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latin typeface="Stylus BT" pitchFamily="34" charset="0"/>
              </a:rPr>
              <a:t>Graph</a:t>
            </a:r>
            <a:r>
              <a:rPr lang="en-US" altLang="en-US" sz="4400" dirty="0" smtClean="0">
                <a:latin typeface="+mn-lt"/>
              </a:rPr>
              <a:t>1</a:t>
            </a:r>
            <a:endParaRPr lang="en-US" altLang="en-US" sz="4400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dirty="0">
              <a:latin typeface="Stylus BT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latin typeface="Stylus BT" pitchFamily="34" charset="0"/>
              </a:rPr>
              <a:t>…to drive </a:t>
            </a:r>
            <a:r>
              <a:rPr lang="en-US" altLang="en-US" sz="4400" dirty="0">
                <a:latin typeface="Stylus BT" pitchFamily="34" charset="0"/>
              </a:rPr>
              <a:t>your design while </a:t>
            </a:r>
            <a:r>
              <a:rPr lang="en-US" altLang="en-US" sz="4400" dirty="0">
                <a:solidFill>
                  <a:schemeClr val="accent6"/>
                </a:solidFill>
                <a:latin typeface="Stylus BT" pitchFamily="34" charset="0"/>
              </a:rPr>
              <a:t>minimizing total weight</a:t>
            </a:r>
            <a:endParaRPr lang="en-US" altLang="en-US" sz="3600" dirty="0">
              <a:solidFill>
                <a:schemeClr val="accent6"/>
              </a:solidFill>
              <a:latin typeface="Stylus BT" pitchFamily="34" charset="0"/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2946"/>
            <a:ext cx="45624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664E07AA0A54FA1E7613C6B86EFDC" ma:contentTypeVersion="2" ma:contentTypeDescription="Create a new document." ma:contentTypeScope="" ma:versionID="db4d94663e1ea32802fc5b06858fa957">
  <xsd:schema xmlns:xsd="http://www.w3.org/2001/XMLSchema" xmlns:xs="http://www.w3.org/2001/XMLSchema" xmlns:p="http://schemas.microsoft.com/office/2006/metadata/properties" xmlns:ns2="6739f95d-3316-4dc6-aaf7-35ead0ab7431" targetNamespace="http://schemas.microsoft.com/office/2006/metadata/properties" ma:root="true" ma:fieldsID="6e1284a7caa514a957a861bcc4fb8a35" ns2:_="">
    <xsd:import namespace="6739f95d-3316-4dc6-aaf7-35ead0ab74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9f95d-3316-4dc6-aaf7-35ead0ab74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6BBCAA-E145-496C-8D56-3EEF66B5D76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739f95d-3316-4dc6-aaf7-35ead0ab743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03BD2E-5F9F-4E80-81C0-E548774CB3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7DC2A-8F7B-46F9-8C01-2D02EE5B9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39f95d-3316-4dc6-aaf7-35ead0ab7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495</Words>
  <Application>Microsoft Office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Tahoma</vt:lpstr>
      <vt:lpstr>Ebrima</vt:lpstr>
      <vt:lpstr>Times New Roman</vt:lpstr>
      <vt:lpstr>Stylus BT</vt:lpstr>
      <vt:lpstr>Default Design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  <vt:lpstr>PUC Creo Challenge Fall 2015</vt:lpstr>
    </vt:vector>
  </TitlesOfParts>
  <Company>Solid Engineering &amp;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Pro/E Tips &amp; Tricks</dc:title>
  <dc:subject>Spring Pro/User Event</dc:subject>
  <dc:creator>Gavin B Rumble, PE</dc:creator>
  <cp:lastModifiedBy>Gavin B. Rumble</cp:lastModifiedBy>
  <cp:revision>186</cp:revision>
  <cp:lastPrinted>2015-11-12T05:04:31Z</cp:lastPrinted>
  <dcterms:created xsi:type="dcterms:W3CDTF">2002-10-16T18:34:06Z</dcterms:created>
  <dcterms:modified xsi:type="dcterms:W3CDTF">2015-11-13T18:46:41Z</dcterms:modified>
</cp:coreProperties>
</file>