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63" r:id="rId4"/>
    <p:sldId id="279" r:id="rId5"/>
    <p:sldId id="280" r:id="rId6"/>
    <p:sldId id="283" r:id="rId7"/>
    <p:sldId id="281" r:id="rId8"/>
    <p:sldId id="284" r:id="rId9"/>
    <p:sldId id="282" r:id="rId10"/>
    <p:sldId id="285" r:id="rId11"/>
    <p:sldId id="286" r:id="rId12"/>
    <p:sldId id="287" r:id="rId13"/>
    <p:sldId id="276" r:id="rId14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6"/>
      <p:bold r:id="rId17"/>
    </p:embeddedFont>
    <p:embeddedFont>
      <p:font typeface="CityBlueprint" panose="00000400000000000000" pitchFamily="2" charset="2"/>
      <p:regular r:id="rId18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1D5"/>
    <a:srgbClr val="9F9C92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8" autoAdjust="0"/>
    <p:restoredTop sz="94670" autoAdjust="0"/>
  </p:normalViewPr>
  <p:slideViewPr>
    <p:cSldViewPr>
      <p:cViewPr>
        <p:scale>
          <a:sx n="100" d="100"/>
          <a:sy n="100" d="100"/>
        </p:scale>
        <p:origin x="-211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EB6B53-48DD-421C-9B4E-A96813E65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343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B714CD73-36F4-4EA4-851D-B74479E352AF}" type="slidenum">
              <a:rPr lang="en-US" altLang="en-US" sz="1200" smtClean="0">
                <a:solidFill>
                  <a:schemeClr val="tx1"/>
                </a:solidFill>
              </a:rPr>
              <a:pPr/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3E8A8170-0F09-4D0F-8D6C-68F94DA7244A}" type="slidenum">
              <a:rPr lang="en-US" altLang="en-US" sz="1200" smtClean="0">
                <a:solidFill>
                  <a:schemeClr val="tx1"/>
                </a:solidFill>
              </a:rPr>
              <a:pPr/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0E6E-9C87-46E8-8BE3-99D1CC6B7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49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99BD4-310B-4099-ACEA-FC435D603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22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5E7D4-5ACE-4054-BD4F-5FA43F3CA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71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983D-815C-47D1-B4F2-739881DCE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13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31442-27DF-4D8E-A2E4-C23553A88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3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D19F-988F-44E8-9C14-C36A2F110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96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08F75-5D39-4250-9B84-C9D57E8E3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A699-52B3-46C6-8181-B4544A55F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34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5BB9F-9694-4CBA-925C-41B3E5274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34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BD24-51AC-4E4F-A7C2-9099EB902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4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C58A0-D3E4-4105-803A-12871BE02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44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E3E1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444CF6-FCCB-4E13-8EE2-E2015AC1C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924800" cy="1600200"/>
          </a:xfrm>
          <a:noFill/>
        </p:spPr>
        <p:txBody>
          <a:bodyPr anchor="t"/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Tahoma" pitchFamily="34" charset="0"/>
              </a:rPr>
              <a:t>Pro/Users Fall Event 2016</a:t>
            </a:r>
            <a:endParaRPr lang="en-US" altLang="en-US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209800"/>
            <a:ext cx="3962400" cy="2514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dirty="0" smtClean="0">
                <a:latin typeface="Tahoma" pitchFamily="34" charset="0"/>
              </a:rPr>
              <a:t>Gavin B. Rumble, PE</a:t>
            </a:r>
            <a:r>
              <a:rPr lang="en-US" altLang="en-US" sz="1800" dirty="0" smtClean="0">
                <a:latin typeface="Tahoma" pitchFamily="34" charset="0"/>
              </a:rPr>
              <a:t/>
            </a:r>
            <a:br>
              <a:rPr lang="en-US" altLang="en-US" sz="1800" dirty="0" smtClean="0">
                <a:latin typeface="Tahoma" pitchFamily="34" charset="0"/>
              </a:rPr>
            </a:br>
            <a:r>
              <a:rPr lang="en-US" altLang="en-US" sz="1800" dirty="0" smtClean="0">
                <a:latin typeface="Tahoma" pitchFamily="34" charset="0"/>
              </a:rPr>
              <a:t>Solid Engineering &amp; Design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latin typeface="Tahoma" pitchFamily="34" charset="0"/>
              </a:rPr>
              <a:t>Background:</a:t>
            </a:r>
            <a:br>
              <a:rPr lang="en-US" altLang="en-US" sz="1200" dirty="0" smtClean="0">
                <a:latin typeface="Tahoma" pitchFamily="34" charset="0"/>
              </a:rPr>
            </a:br>
            <a:r>
              <a:rPr lang="en-US" altLang="en-US" sz="1200" dirty="0" smtClean="0">
                <a:latin typeface="Tahoma" pitchFamily="34" charset="0"/>
              </a:rPr>
              <a:t>29+ </a:t>
            </a:r>
            <a:r>
              <a:rPr lang="en-US" altLang="en-US" sz="1200" dirty="0" err="1" smtClean="0">
                <a:latin typeface="Tahoma" pitchFamily="34" charset="0"/>
              </a:rPr>
              <a:t>yrs</a:t>
            </a:r>
            <a:r>
              <a:rPr lang="en-US" altLang="en-US" sz="1200" dirty="0" smtClean="0">
                <a:latin typeface="Tahoma" pitchFamily="34" charset="0"/>
              </a:rPr>
              <a:t> mechanical design &amp; analysis</a:t>
            </a:r>
          </a:p>
          <a:p>
            <a:pPr>
              <a:lnSpc>
                <a:spcPct val="90000"/>
              </a:lnSpc>
            </a:pPr>
            <a:r>
              <a:rPr lang="en-US" altLang="en-US" sz="1200" dirty="0" err="1" smtClean="0">
                <a:latin typeface="Tahoma" pitchFamily="34" charset="0"/>
              </a:rPr>
              <a:t>Creo</a:t>
            </a:r>
            <a:r>
              <a:rPr lang="en-US" altLang="en-US" sz="1200" dirty="0" smtClean="0">
                <a:latin typeface="Tahoma" pitchFamily="34" charset="0"/>
              </a:rPr>
              <a:t>, Wildfire, Pro/Engineer</a:t>
            </a:r>
            <a:br>
              <a:rPr lang="en-US" altLang="en-US" sz="1200" dirty="0" smtClean="0">
                <a:latin typeface="Tahoma" pitchFamily="34" charset="0"/>
              </a:rPr>
            </a:br>
            <a:r>
              <a:rPr lang="en-US" altLang="en-US" sz="1200" dirty="0" smtClean="0">
                <a:latin typeface="Tahoma" pitchFamily="34" charset="0"/>
              </a:rPr>
              <a:t>Pro/</a:t>
            </a:r>
            <a:r>
              <a:rPr lang="en-US" altLang="en-US" sz="1200" dirty="0" err="1" smtClean="0">
                <a:latin typeface="Tahoma" pitchFamily="34" charset="0"/>
              </a:rPr>
              <a:t>Mechanica</a:t>
            </a:r>
            <a:r>
              <a:rPr lang="en-US" altLang="en-US" sz="1200" dirty="0">
                <a:latin typeface="Tahoma" pitchFamily="34" charset="0"/>
              </a:rPr>
              <a:t/>
            </a:r>
            <a:br>
              <a:rPr lang="en-US" altLang="en-US" sz="1200" dirty="0">
                <a:latin typeface="Tahoma" pitchFamily="34" charset="0"/>
              </a:rPr>
            </a:br>
            <a:r>
              <a:rPr lang="en-US" altLang="en-US" sz="1050" dirty="0" err="1" smtClean="0">
                <a:latin typeface="Tahoma" pitchFamily="34" charset="0"/>
              </a:rPr>
              <a:t>MathCAD</a:t>
            </a:r>
            <a:r>
              <a:rPr lang="en-US" altLang="en-US" sz="1200" dirty="0" smtClean="0">
                <a:latin typeface="Tahoma" pitchFamily="34" charset="0"/>
              </a:rPr>
              <a:t/>
            </a:r>
            <a:br>
              <a:rPr lang="en-US" altLang="en-US" sz="1200" dirty="0" smtClean="0">
                <a:latin typeface="Tahoma" pitchFamily="34" charset="0"/>
              </a:rPr>
            </a:br>
            <a:r>
              <a:rPr lang="en-US" altLang="en-US" sz="800" dirty="0" smtClean="0">
                <a:latin typeface="Tahoma" pitchFamily="34" charset="0"/>
              </a:rPr>
              <a:t>2D CAD</a:t>
            </a:r>
            <a:br>
              <a:rPr lang="en-US" altLang="en-US" sz="800" dirty="0" smtClean="0">
                <a:latin typeface="Tahoma" pitchFamily="34" charset="0"/>
              </a:rPr>
            </a:br>
            <a:r>
              <a:rPr lang="en-US" altLang="en-US" sz="800" dirty="0" smtClean="0">
                <a:latin typeface="Tahoma" pitchFamily="34" charset="0"/>
              </a:rPr>
              <a:t>-</a:t>
            </a:r>
          </a:p>
          <a:p>
            <a:pPr>
              <a:lnSpc>
                <a:spcPct val="90000"/>
              </a:lnSpc>
            </a:pPr>
            <a:r>
              <a:rPr lang="en-US" altLang="en-US" sz="800" dirty="0" smtClean="0">
                <a:latin typeface="Tahoma" pitchFamily="34" charset="0"/>
              </a:rPr>
              <a:t>Consulting</a:t>
            </a:r>
            <a:br>
              <a:rPr lang="en-US" altLang="en-US" sz="800" dirty="0" smtClean="0">
                <a:latin typeface="Tahoma" pitchFamily="34" charset="0"/>
              </a:rPr>
            </a:br>
            <a:r>
              <a:rPr lang="en-US" altLang="en-US" sz="900" dirty="0" smtClean="0">
                <a:latin typeface="Tahoma" pitchFamily="34" charset="0"/>
              </a:rPr>
              <a:t>Process Layouts</a:t>
            </a:r>
            <a:r>
              <a:rPr lang="en-US" altLang="en-US" sz="800" dirty="0" smtClean="0">
                <a:latin typeface="Tahoma" pitchFamily="34" charset="0"/>
              </a:rPr>
              <a:t/>
            </a:r>
            <a:br>
              <a:rPr lang="en-US" altLang="en-US" sz="800" dirty="0" smtClean="0">
                <a:latin typeface="Tahoma" pitchFamily="34" charset="0"/>
              </a:rPr>
            </a:br>
            <a:r>
              <a:rPr lang="en-US" altLang="en-US" sz="1050" dirty="0" smtClean="0">
                <a:latin typeface="Tahoma" pitchFamily="34" charset="0"/>
              </a:rPr>
              <a:t>Equipment Specs</a:t>
            </a:r>
            <a:r>
              <a:rPr lang="en-US" altLang="en-US" sz="800" dirty="0" smtClean="0">
                <a:latin typeface="Tahoma" pitchFamily="34" charset="0"/>
              </a:rPr>
              <a:t/>
            </a:r>
            <a:br>
              <a:rPr lang="en-US" altLang="en-US" sz="800" dirty="0" smtClean="0">
                <a:latin typeface="Tahoma" pitchFamily="34" charset="0"/>
              </a:rPr>
            </a:br>
            <a:r>
              <a:rPr lang="en-US" altLang="en-US" sz="1200" dirty="0" smtClean="0">
                <a:latin typeface="Tahoma" pitchFamily="34" charset="0"/>
              </a:rPr>
              <a:t>Forensic &amp; Predictive Analysis</a:t>
            </a:r>
            <a:endParaRPr lang="en-US" altLang="en-US" sz="8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400" dirty="0" smtClean="0">
                <a:latin typeface="Tahoma" pitchFamily="34" charset="0"/>
              </a:rPr>
              <a:t>Machine Design</a:t>
            </a:r>
            <a:endParaRPr lang="en-US" altLang="en-US" sz="800" dirty="0">
              <a:latin typeface="Tahoma" pitchFamily="34" charset="0"/>
            </a:endParaRP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990600" y="11906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990600" y="1371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chemeClr val="accent2"/>
                </a:solidFill>
                <a:latin typeface="Tahoma" pitchFamily="34" charset="0"/>
              </a:rPr>
              <a:t>Using Beam Elements in FEA</a:t>
            </a:r>
            <a:endParaRPr lang="en-US" altLang="en-US" sz="44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2054" name="Line 11"/>
          <p:cNvSpPr>
            <a:spLocks noChangeShapeType="1"/>
          </p:cNvSpPr>
          <p:nvPr/>
        </p:nvSpPr>
        <p:spPr bwMode="auto">
          <a:xfrm>
            <a:off x="990600" y="1295400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609600" y="5029200"/>
            <a:ext cx="7924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 dirty="0">
                <a:solidFill>
                  <a:schemeClr val="accent6"/>
                </a:solidFill>
                <a:latin typeface="Tahoma" pitchFamily="34" charset="0"/>
              </a:rPr>
              <a:t>Why aren’t you doing this presentation?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dirty="0">
                <a:latin typeface="Tahoma" pitchFamily="34" charset="0"/>
              </a:rPr>
              <a:t>Yes, you do know enough about Pro/E to do this…and you would probably be better at it than me.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dirty="0">
                <a:latin typeface="Tahoma" pitchFamily="34" charset="0"/>
              </a:rPr>
              <a:t/>
            </a:r>
            <a:br>
              <a:rPr lang="en-US" altLang="en-US" sz="1200" dirty="0">
                <a:latin typeface="Tahoma" pitchFamily="34" charset="0"/>
              </a:rPr>
            </a:br>
            <a:r>
              <a:rPr lang="en-US" altLang="en-US" sz="1200" dirty="0">
                <a:latin typeface="Tahoma" pitchFamily="34" charset="0"/>
              </a:rPr>
              <a:t>Think about it, and consider doing one this Spring (</a:t>
            </a:r>
            <a:r>
              <a:rPr lang="en-US" altLang="en-US" sz="1200" dirty="0" smtClean="0">
                <a:latin typeface="Tahoma" pitchFamily="34" charset="0"/>
              </a:rPr>
              <a:t>2017)</a:t>
            </a:r>
            <a:endParaRPr lang="en-US" altLang="en-US" sz="1200" dirty="0">
              <a:latin typeface="Tahoma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dirty="0">
                <a:latin typeface="Tahoma" pitchFamily="34" charset="0"/>
              </a:rPr>
              <a:t/>
            </a:r>
            <a:br>
              <a:rPr lang="en-US" altLang="en-US" sz="1200" dirty="0">
                <a:latin typeface="Tahoma" pitchFamily="34" charset="0"/>
              </a:rPr>
            </a:br>
            <a:r>
              <a:rPr lang="en-US" altLang="en-US" sz="1200" dirty="0">
                <a:latin typeface="Tahoma" pitchFamily="34" charset="0"/>
              </a:rPr>
              <a:t>Remember, there is…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400" dirty="0">
                <a:latin typeface="Tahoma" pitchFamily="34" charset="0"/>
              </a:rPr>
              <a:t>Cash and prizes for </a:t>
            </a:r>
            <a:r>
              <a:rPr lang="en-US" altLang="en-US" sz="1400" dirty="0" smtClean="0">
                <a:latin typeface="Tahoma" pitchFamily="34" charset="0"/>
              </a:rPr>
              <a:t>all presenters</a:t>
            </a:r>
            <a:r>
              <a:rPr lang="en-US" altLang="en-US" sz="1400" dirty="0">
                <a:latin typeface="Tahoma" pitchFamily="34" charset="0"/>
              </a:rPr>
              <a:t>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09800"/>
            <a:ext cx="1676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990600"/>
          </a:xfrm>
          <a:noFill/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St</a:t>
            </a: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orage Rack Model</a:t>
            </a:r>
            <a:endParaRPr lang="en-US" alt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6868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Open Rack1 – discuss curves and solid models</a:t>
            </a: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Beam Definition dialog:</a:t>
            </a: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   References, Material, Y-Dir Orientation (nominal </a:t>
            </a:r>
            <a:r>
              <a:rPr lang="en-US" altLang="en-US" sz="2800" dirty="0" err="1" smtClean="0">
                <a:latin typeface="Tahoma" pitchFamily="34" charset="0"/>
              </a:rPr>
              <a:t>dir</a:t>
            </a:r>
            <a:r>
              <a:rPr lang="en-US" altLang="en-US" sz="2800" dirty="0" smtClean="0">
                <a:latin typeface="Tahoma" pitchFamily="34" charset="0"/>
              </a:rPr>
              <a:t>)</a:t>
            </a: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   </a:t>
            </a:r>
            <a:r>
              <a:rPr lang="en-US" altLang="en-US" sz="2800" dirty="0">
                <a:latin typeface="Tahoma" pitchFamily="34" charset="0"/>
              </a:rPr>
              <a:t>Beam </a:t>
            </a:r>
            <a:r>
              <a:rPr lang="en-US" altLang="en-US" sz="2800" dirty="0" smtClean="0">
                <a:latin typeface="Tahoma" pitchFamily="34" charset="0"/>
              </a:rPr>
              <a:t>Section, Beam Orientation, Beam Release</a:t>
            </a:r>
            <a:br>
              <a:rPr lang="en-US" altLang="en-US" sz="2800" dirty="0" smtClean="0">
                <a:latin typeface="Tahoma" pitchFamily="34" charset="0"/>
              </a:rPr>
            </a:br>
            <a:r>
              <a:rPr lang="en-US" altLang="en-US" sz="2800" dirty="0" smtClean="0">
                <a:latin typeface="Tahoma" pitchFamily="34" charset="0"/>
              </a:rPr>
              <a:t>   </a:t>
            </a:r>
            <a:endParaRPr lang="en-US" altLang="en-US" sz="1600" dirty="0">
              <a:latin typeface="Tahoma" pitchFamily="34" charset="0"/>
            </a:endParaRP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762000" y="1219200"/>
            <a:ext cx="746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990600"/>
          </a:xfrm>
          <a:noFill/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Hydraulic Straightener </a:t>
            </a: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Model</a:t>
            </a:r>
            <a:endParaRPr lang="en-US" alt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686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Early Design material (tube?) validation</a:t>
            </a: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Very fast results</a:t>
            </a: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/>
            </a:r>
            <a:br>
              <a:rPr lang="en-US" altLang="en-US" sz="2800" dirty="0" smtClean="0">
                <a:latin typeface="Tahoma" pitchFamily="34" charset="0"/>
              </a:rPr>
            </a:br>
            <a:r>
              <a:rPr lang="en-US" altLang="en-US" sz="2800" dirty="0" smtClean="0">
                <a:latin typeface="Tahoma" pitchFamily="34" charset="0"/>
              </a:rPr>
              <a:t>   </a:t>
            </a:r>
            <a:endParaRPr lang="en-US" altLang="en-US" sz="1600" dirty="0">
              <a:latin typeface="Tahoma" pitchFamily="34" charset="0"/>
            </a:endParaRP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762000" y="1447800"/>
            <a:ext cx="746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990600"/>
          </a:xfrm>
          <a:noFill/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Hydraulic Straightener </a:t>
            </a: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Model</a:t>
            </a:r>
            <a:endParaRPr lang="en-US" alt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6868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Early Design material (tube?) validation</a:t>
            </a: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Very fast results</a:t>
            </a: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Marketing design change…they want a diff shape</a:t>
            </a: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endParaRPr lang="en-US" altLang="en-US" sz="2800" dirty="0" smtClean="0">
              <a:latin typeface="Tahoma" pitchFamily="34" charset="0"/>
            </a:endParaRP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endParaRPr lang="en-US" altLang="en-US" sz="2800" dirty="0">
              <a:latin typeface="Tahoma" pitchFamily="34" charset="0"/>
            </a:endParaRP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endParaRPr lang="en-US" altLang="en-US" sz="2800" dirty="0">
              <a:latin typeface="Tahoma" pitchFamily="34" charset="0"/>
            </a:endParaRP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endParaRPr lang="en-US" altLang="en-US" sz="2800" dirty="0" smtClean="0">
              <a:latin typeface="Tahoma" pitchFamily="34" charset="0"/>
            </a:endParaRP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Beam Elements are Very quick to model</a:t>
            </a: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>
                <a:latin typeface="Tahoma" pitchFamily="34" charset="0"/>
              </a:rPr>
              <a:t>Beam Elements </a:t>
            </a:r>
            <a:r>
              <a:rPr lang="en-US" altLang="en-US" sz="2800" dirty="0" smtClean="0">
                <a:latin typeface="Tahoma" pitchFamily="34" charset="0"/>
              </a:rPr>
              <a:t>provide Very fast results.</a:t>
            </a:r>
            <a:br>
              <a:rPr lang="en-US" altLang="en-US" sz="2800" dirty="0" smtClean="0">
                <a:latin typeface="Tahoma" pitchFamily="34" charset="0"/>
              </a:rPr>
            </a:br>
            <a:r>
              <a:rPr lang="en-US" altLang="en-US" sz="2800" dirty="0" smtClean="0">
                <a:latin typeface="Tahoma" pitchFamily="34" charset="0"/>
              </a:rPr>
              <a:t>   </a:t>
            </a:r>
            <a:endParaRPr lang="en-US" altLang="en-US" sz="1600" dirty="0">
              <a:latin typeface="Tahoma" pitchFamily="34" charset="0"/>
            </a:endParaRP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762000" y="1447800"/>
            <a:ext cx="746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5410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1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382000" cy="1295400"/>
          </a:xfrm>
          <a:noFill/>
        </p:spPr>
        <p:txBody>
          <a:bodyPr anchor="t"/>
          <a:lstStyle/>
          <a:p>
            <a:r>
              <a:rPr lang="en-US" altLang="en-US" sz="4000" smtClean="0">
                <a:solidFill>
                  <a:schemeClr val="tx1"/>
                </a:solidFill>
                <a:latin typeface="Tahoma" pitchFamily="34" charset="0"/>
              </a:rPr>
              <a:t>Any Questions…?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971800" y="2362200"/>
            <a:ext cx="35052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676400" y="58674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Notes and Outline will be posted on the </a:t>
            </a:r>
            <a:r>
              <a:rPr lang="en-US" altLang="en-US" sz="2400" u="sng">
                <a:latin typeface="Tahoma" pitchFamily="34" charset="0"/>
              </a:rPr>
              <a:t>Pro/Users of the Carolinas</a:t>
            </a:r>
            <a:r>
              <a:rPr lang="en-US" altLang="en-US" sz="2400">
                <a:latin typeface="Tahoma" pitchFamily="34" charset="0"/>
              </a:rPr>
              <a:t> website</a:t>
            </a:r>
          </a:p>
        </p:txBody>
      </p:sp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3125788" y="2667000"/>
          <a:ext cx="3198812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lip" r:id="rId4" imgW="1827886" imgH="1535278" progId="MS_ClipArt_Gallery.2">
                  <p:embed/>
                </p:oleObj>
              </mc:Choice>
              <mc:Fallback>
                <p:oleObj name="Clip" r:id="rId4" imgW="1827886" imgH="1535278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2667000"/>
                        <a:ext cx="3198812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962400" y="22860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/>
              <a:t>?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382000" cy="1295400"/>
          </a:xfrm>
          <a:noFill/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Mechanical Engineers and Designers</a:t>
            </a:r>
            <a:br>
              <a:rPr lang="en-US" altLang="en-US" sz="4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using PTC</a:t>
            </a:r>
            <a:r>
              <a:rPr lang="en-US" altLang="en-US" sz="2000" baseline="100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®</a:t>
            </a: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products for:</a:t>
            </a:r>
            <a:endParaRPr lang="en-US" altLang="en-US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"/>
            <a:ext cx="6400800" cy="1143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3300"/>
                </a:solidFill>
                <a:latin typeface="CityBlueprint" pitchFamily="2" charset="2"/>
              </a:rPr>
              <a:t>Solid Engineering &amp; Design</a:t>
            </a:r>
            <a:endParaRPr lang="en-US" altLang="en-US" dirty="0" smtClean="0">
              <a:solidFill>
                <a:srgbClr val="FF3300"/>
              </a:solidFill>
              <a:latin typeface="CityBlueprint" pitchFamily="2" charset="2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2667000"/>
            <a:ext cx="350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ahoma" pitchFamily="34" charset="0"/>
              </a:rPr>
              <a:t>Machine Design</a:t>
            </a:r>
            <a:endParaRPr lang="en-US" altLang="en-US" sz="2400" dirty="0"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Industrial Automation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Test Lab Equipment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Food Processing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Heavy Equipment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Textile Machinery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Industrial Dryers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953000" y="2667000"/>
            <a:ext cx="35052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ahoma" pitchFamily="34" charset="0"/>
              </a:rPr>
              <a:t>Product Design</a:t>
            </a:r>
            <a:endParaRPr lang="en-US" altLang="en-US" sz="2400" dirty="0"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Commercial Products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Consumer Products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Security Enclosures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Doors &amp; Windows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Office Furniture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000" dirty="0">
                <a:latin typeface="Tahoma" pitchFamily="34" charset="0"/>
              </a:rPr>
              <a:t>Vehicle Analysis</a:t>
            </a:r>
            <a:endParaRPr lang="en-US" altLang="en-US" sz="2400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838200" y="2514600"/>
            <a:ext cx="746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90800" y="60198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ahoma" pitchFamily="34" charset="0"/>
              </a:rPr>
              <a:t>Stress Analysis</a:t>
            </a:r>
            <a:endParaRPr lang="en-US" altLang="en-US" sz="2400" dirty="0"/>
          </a:p>
        </p:txBody>
      </p:sp>
      <p:pic>
        <p:nvPicPr>
          <p:cNvPr id="41992" name="Picture 8" descr="ptc-c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72188"/>
            <a:ext cx="12525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SeGBRseal-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1196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2362200" y="6248400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2362200" y="5943600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5695950" y="6248400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 flipV="1">
            <a:off x="6381750" y="5943600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990600"/>
          </a:xfrm>
          <a:noFill/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Design Model – Solid Elements</a:t>
            </a:r>
            <a:endParaRPr lang="en-US" alt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762000" y="1371600"/>
            <a:ext cx="746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81175"/>
            <a:ext cx="59721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990600"/>
          </a:xfrm>
          <a:noFill/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Analysis Model – Shell Elements</a:t>
            </a:r>
            <a:endParaRPr lang="en-US" alt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762000" y="1371600"/>
            <a:ext cx="746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752600"/>
            <a:ext cx="47625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990600"/>
          </a:xfrm>
          <a:noFill/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Analysis Model – Beam Elements</a:t>
            </a:r>
            <a:endParaRPr lang="en-US" alt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762000" y="1371600"/>
            <a:ext cx="746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49438"/>
            <a:ext cx="48196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4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990600"/>
          </a:xfrm>
          <a:noFill/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…or a Hybrid Model</a:t>
            </a:r>
            <a:b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Beam and Shell Elements</a:t>
            </a:r>
            <a:endParaRPr lang="en-US" alt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610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>
                <a:latin typeface="Tahoma" pitchFamily="34" charset="0"/>
              </a:rPr>
              <a:t>B</a:t>
            </a:r>
            <a:r>
              <a:rPr lang="en-US" altLang="en-US" sz="2800" dirty="0" smtClean="0">
                <a:latin typeface="Tahoma" pitchFamily="34" charset="0"/>
              </a:rPr>
              <a:t>eam elements for total rack stability/stiffness, and a shell elements for local high stress determinations.</a:t>
            </a:r>
            <a:r>
              <a:rPr lang="en-US" altLang="en-US" dirty="0" smtClean="0"/>
              <a:t>	</a:t>
            </a:r>
            <a:r>
              <a:rPr lang="en-US" altLang="en-US" dirty="0" smtClean="0">
                <a:sym typeface="Wingdings" pitchFamily="2" charset="2"/>
              </a:rPr>
              <a:t>                   </a:t>
            </a:r>
            <a:endParaRPr lang="en-US" altLang="en-US" sz="1600" dirty="0" smtClean="0">
              <a:latin typeface="Tahoma" pitchFamily="34" charset="0"/>
            </a:endParaRP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762000" y="1600200"/>
            <a:ext cx="746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62688"/>
            <a:ext cx="28670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462689"/>
            <a:ext cx="29622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1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990600"/>
          </a:xfrm>
          <a:noFill/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Fun with Beam Elements</a:t>
            </a:r>
            <a:endParaRPr lang="en-US" alt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1849438"/>
            <a:ext cx="83058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dirty="0" smtClean="0"/>
              <a:t>Beam Elements can be one of several built-in cross section shapes or can be sketched for more complex shapes (weldments, for </a:t>
            </a:r>
            <a:r>
              <a:rPr lang="en-US" altLang="en-US" dirty="0" smtClean="0"/>
              <a:t>example)</a:t>
            </a:r>
            <a:endParaRPr lang="en-US" altLang="en-US" dirty="0" smtClean="0"/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dirty="0" err="1" smtClean="0">
                <a:sym typeface="Wingdings" pitchFamily="2" charset="2"/>
              </a:rPr>
              <a:t>Creo</a:t>
            </a:r>
            <a:r>
              <a:rPr lang="en-US" altLang="en-US" dirty="0" smtClean="0">
                <a:sym typeface="Wingdings" pitchFamily="2" charset="2"/>
              </a:rPr>
              <a:t> needs to know “where” on the cross section to evaluate and report stresses…these points are called: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+mj-lt"/>
              <a:buAutoNum type="alphaLcParenR"/>
              <a:defRPr/>
            </a:pPr>
            <a:r>
              <a:rPr lang="en-US" altLang="en-US" dirty="0" smtClean="0">
                <a:sym typeface="Wingdings" pitchFamily="2" charset="2"/>
              </a:rPr>
              <a:t>Stress Recovery Points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+mj-lt"/>
              <a:buAutoNum type="alphaLcParenR"/>
              <a:defRPr/>
            </a:pPr>
            <a:r>
              <a:rPr lang="en-US" altLang="en-US" dirty="0" smtClean="0">
                <a:sym typeface="Wingdings" pitchFamily="2" charset="2"/>
              </a:rPr>
              <a:t>Stress Reporting Points</a:t>
            </a:r>
          </a:p>
          <a:p>
            <a:pPr lvl="1">
              <a:lnSpc>
                <a:spcPct val="75000"/>
              </a:lnSpc>
              <a:spcBef>
                <a:spcPct val="50000"/>
              </a:spcBef>
              <a:buFont typeface="+mj-lt"/>
              <a:buAutoNum type="alphaLcParenR"/>
              <a:defRPr/>
            </a:pPr>
            <a:r>
              <a:rPr lang="en-US" altLang="en-US" dirty="0" smtClean="0">
                <a:sym typeface="Wingdings" pitchFamily="2" charset="2"/>
              </a:rPr>
              <a:t>Grid </a:t>
            </a:r>
            <a:r>
              <a:rPr lang="en-US" altLang="en-US" dirty="0">
                <a:sym typeface="Wingdings" pitchFamily="2" charset="2"/>
              </a:rPr>
              <a:t>Points…depending on where you look.  </a:t>
            </a:r>
            <a:r>
              <a:rPr lang="en-US" altLang="en-US" dirty="0" smtClean="0">
                <a:sym typeface="Wingdings" pitchFamily="2" charset="2"/>
              </a:rPr>
              <a:t></a:t>
            </a:r>
            <a:endParaRPr lang="en-US" altLang="en-US" dirty="0" smtClean="0">
              <a:sym typeface="Wingdings" pitchFamily="2" charset="2"/>
            </a:endParaRPr>
          </a:p>
          <a:p>
            <a:pPr marL="457200" lvl="1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dirty="0" smtClean="0">
                <a:solidFill>
                  <a:schemeClr val="accent6"/>
                </a:solidFill>
                <a:sym typeface="Wingdings" pitchFamily="2" charset="2"/>
              </a:rPr>
              <a:t>Review </a:t>
            </a:r>
            <a:r>
              <a:rPr lang="en-US" altLang="en-US" dirty="0" smtClean="0">
                <a:sym typeface="Wingdings" pitchFamily="2" charset="2"/>
              </a:rPr>
              <a:t>button…the </a:t>
            </a:r>
            <a:r>
              <a:rPr lang="en-US" altLang="en-US" dirty="0" err="1" smtClean="0">
                <a:sym typeface="Wingdings" pitchFamily="2" charset="2"/>
              </a:rPr>
              <a:t>coords</a:t>
            </a:r>
            <a:r>
              <a:rPr lang="en-US" altLang="en-US" dirty="0" smtClean="0">
                <a:sym typeface="Wingdings" pitchFamily="2" charset="2"/>
              </a:rPr>
              <a:t> </a:t>
            </a:r>
            <a:r>
              <a:rPr lang="en-US" altLang="en-US" dirty="0" smtClean="0">
                <a:sym typeface="Wingdings" pitchFamily="2" charset="2"/>
              </a:rPr>
              <a:t>shown are </a:t>
            </a:r>
            <a:r>
              <a:rPr lang="en-US" altLang="en-US" dirty="0" smtClean="0">
                <a:sym typeface="Wingdings" pitchFamily="2" charset="2"/>
              </a:rPr>
              <a:t>not sketch </a:t>
            </a:r>
            <a:r>
              <a:rPr lang="en-US" altLang="en-US" dirty="0" err="1" smtClean="0">
                <a:sym typeface="Wingdings" pitchFamily="2" charset="2"/>
              </a:rPr>
              <a:t>coords</a:t>
            </a:r>
            <a:r>
              <a:rPr lang="en-US" altLang="en-US" dirty="0" smtClean="0">
                <a:sym typeface="Wingdings" pitchFamily="2" charset="2"/>
              </a:rPr>
              <a:t>, </a:t>
            </a:r>
            <a:r>
              <a:rPr lang="en-US" altLang="en-US" i="1" dirty="0" smtClean="0">
                <a:sym typeface="Wingdings" pitchFamily="2" charset="2"/>
              </a:rPr>
              <a:t>Beam Section </a:t>
            </a:r>
            <a:r>
              <a:rPr lang="en-US" altLang="en-US" i="1" dirty="0" err="1" smtClean="0">
                <a:sym typeface="Wingdings" pitchFamily="2" charset="2"/>
              </a:rPr>
              <a:t>Coord</a:t>
            </a:r>
            <a:r>
              <a:rPr lang="en-US" altLang="en-US" i="1" dirty="0" smtClean="0">
                <a:sym typeface="Wingdings" pitchFamily="2" charset="2"/>
              </a:rPr>
              <a:t> Sys</a:t>
            </a:r>
            <a:r>
              <a:rPr lang="en-US" altLang="en-US" dirty="0" smtClean="0">
                <a:sym typeface="Wingdings" pitchFamily="2" charset="2"/>
              </a:rPr>
              <a:t>, but </a:t>
            </a:r>
            <a:r>
              <a:rPr lang="en-US" altLang="en-US" dirty="0" smtClean="0">
                <a:sym typeface="Wingdings" pitchFamily="2" charset="2"/>
              </a:rPr>
              <a:t>rather </a:t>
            </a:r>
            <a:r>
              <a:rPr lang="en-US" altLang="en-US" i="1" dirty="0" smtClean="0">
                <a:sym typeface="Wingdings" pitchFamily="2" charset="2"/>
              </a:rPr>
              <a:t>Beam Action </a:t>
            </a:r>
            <a:r>
              <a:rPr lang="en-US" altLang="en-US" i="1" dirty="0" err="1" smtClean="0">
                <a:sym typeface="Wingdings" pitchFamily="2" charset="2"/>
              </a:rPr>
              <a:t>Coord</a:t>
            </a:r>
            <a:r>
              <a:rPr lang="en-US" altLang="en-US" i="1" dirty="0" smtClean="0">
                <a:sym typeface="Wingdings" pitchFamily="2" charset="2"/>
              </a:rPr>
              <a:t> </a:t>
            </a:r>
            <a:r>
              <a:rPr lang="en-US" altLang="en-US" i="1" dirty="0" smtClean="0">
                <a:sym typeface="Wingdings" pitchFamily="2" charset="2"/>
              </a:rPr>
              <a:t>Sys</a:t>
            </a:r>
            <a:r>
              <a:rPr lang="en-US" altLang="en-US" dirty="0" smtClean="0">
                <a:sym typeface="Wingdings" pitchFamily="2" charset="2"/>
              </a:rPr>
              <a:t>.</a:t>
            </a:r>
          </a:p>
          <a:p>
            <a:pPr marL="457200" lvl="1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dirty="0" smtClean="0">
                <a:sym typeface="Wingdings" pitchFamily="2" charset="2"/>
              </a:rPr>
              <a:t/>
            </a:r>
            <a:br>
              <a:rPr lang="en-US" altLang="en-US" dirty="0" smtClean="0">
                <a:sym typeface="Wingdings" pitchFamily="2" charset="2"/>
              </a:rPr>
            </a:br>
            <a:r>
              <a:rPr lang="en-US" altLang="en-US" dirty="0" smtClean="0">
                <a:sym typeface="Wingdings" pitchFamily="2" charset="2"/>
              </a:rPr>
              <a:t>IF </a:t>
            </a:r>
            <a:r>
              <a:rPr lang="en-US" altLang="en-US" dirty="0" smtClean="0">
                <a:sym typeface="Wingdings" pitchFamily="2" charset="2"/>
              </a:rPr>
              <a:t>YOU SKETCH A SECTION YOU HAVE TO ADD THEM IN ORDER TO OBTAIN ACCURATE STRESS RESULTS.</a:t>
            </a:r>
            <a:br>
              <a:rPr lang="en-US" altLang="en-US" dirty="0" smtClean="0">
                <a:sym typeface="Wingdings" pitchFamily="2" charset="2"/>
              </a:rPr>
            </a:br>
            <a:r>
              <a:rPr lang="en-US" altLang="en-US" dirty="0" smtClean="0">
                <a:sym typeface="Wingdings" pitchFamily="2" charset="2"/>
              </a:rPr>
              <a:t>  </a:t>
            </a:r>
            <a:br>
              <a:rPr lang="en-US" altLang="en-US" dirty="0" smtClean="0">
                <a:sym typeface="Wingdings" pitchFamily="2" charset="2"/>
              </a:rPr>
            </a:br>
            <a:r>
              <a:rPr lang="en-US" altLang="en-US" dirty="0" smtClean="0">
                <a:sym typeface="Wingdings" pitchFamily="2" charset="2"/>
              </a:rPr>
              <a:t>                    </a:t>
            </a:r>
            <a:endParaRPr lang="en-US" altLang="en-US" sz="1600" dirty="0" smtClean="0">
              <a:latin typeface="Tahoma" pitchFamily="34" charset="0"/>
            </a:endParaRP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762000" y="1371600"/>
            <a:ext cx="746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990600"/>
          </a:xfrm>
          <a:noFill/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Car Wash Model</a:t>
            </a:r>
            <a:endParaRPr lang="en-US" alt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6106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Images 1-4</a:t>
            </a: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Open Static2 model, no Stress Recovery Points</a:t>
            </a: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>
                <a:latin typeface="Tahoma" pitchFamily="34" charset="0"/>
              </a:rPr>
              <a:t>Open </a:t>
            </a:r>
            <a:r>
              <a:rPr lang="en-US" altLang="en-US" sz="2800" dirty="0" smtClean="0">
                <a:latin typeface="Tahoma" pitchFamily="34" charset="0"/>
              </a:rPr>
              <a:t>ta820002.prt, show 3 beam sections</a:t>
            </a:r>
            <a:endParaRPr lang="en-US" altLang="en-US" sz="2800" dirty="0" smtClean="0">
              <a:latin typeface="Tahoma" pitchFamily="34" charset="0"/>
            </a:endParaRP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2800" dirty="0" smtClean="0">
                <a:latin typeface="Tahoma" pitchFamily="34" charset="0"/>
              </a:rPr>
              <a:t>Image 5</a:t>
            </a:r>
          </a:p>
          <a:p>
            <a:pPr marL="0" inden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dirty="0" smtClean="0">
                <a:sym typeface="Wingdings" pitchFamily="2" charset="2"/>
              </a:rPr>
              <a:t>                   </a:t>
            </a:r>
            <a:endParaRPr lang="en-US" altLang="en-US" sz="1600" dirty="0" smtClean="0">
              <a:latin typeface="Tahoma" pitchFamily="34" charset="0"/>
            </a:endParaRP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762000" y="1219200"/>
            <a:ext cx="746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990600"/>
          </a:xfrm>
          <a:noFill/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ahoma" pitchFamily="34" charset="0"/>
              </a:rPr>
              <a:t>Fun with Beam Elements (cont’d)</a:t>
            </a:r>
            <a:endParaRPr lang="en-US" alt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1849438"/>
            <a:ext cx="83058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43550" algn="ctr"/>
                <a:tab pos="6515100" algn="ctr"/>
                <a:tab pos="7372350" algn="ct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Font typeface="+mj-lt"/>
              <a:buAutoNum type="arabicPeriod" startAt="3"/>
              <a:defRPr/>
            </a:pPr>
            <a:r>
              <a:rPr lang="en-US" altLang="en-US" i="1" dirty="0" smtClean="0"/>
              <a:t>BACS</a:t>
            </a:r>
            <a:r>
              <a:rPr lang="en-US" altLang="en-US" dirty="0" smtClean="0"/>
              <a:t>…set your Y-dir</a:t>
            </a:r>
            <a:r>
              <a:rPr lang="en-US" altLang="en-US" dirty="0" smtClean="0"/>
              <a:t>.  X is </a:t>
            </a:r>
            <a:r>
              <a:rPr lang="en-US" altLang="en-US" u="sng" dirty="0" smtClean="0"/>
              <a:t>always</a:t>
            </a:r>
            <a:r>
              <a:rPr lang="en-US" altLang="en-US" dirty="0" smtClean="0"/>
              <a:t> along the beam. RHR!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+mj-lt"/>
              <a:buAutoNum type="arabicPeriod" startAt="3"/>
              <a:defRPr/>
            </a:pPr>
            <a:r>
              <a:rPr lang="en-US" altLang="en-US" dirty="0" smtClean="0"/>
              <a:t>Beam elements respect the curve creation order (AB vs BA), but can be reversed or flipped (arrow or dialog).  This is flipping the X-</a:t>
            </a:r>
            <a:r>
              <a:rPr lang="en-US" altLang="en-US" dirty="0" err="1" smtClean="0"/>
              <a:t>dir</a:t>
            </a:r>
            <a:r>
              <a:rPr lang="en-US" altLang="en-US" dirty="0" smtClean="0"/>
              <a:t> of the </a:t>
            </a:r>
            <a:r>
              <a:rPr lang="en-US" altLang="en-US" i="1" dirty="0" smtClean="0"/>
              <a:t>BACS</a:t>
            </a:r>
            <a:r>
              <a:rPr lang="en-US" altLang="en-US" dirty="0" smtClean="0"/>
              <a:t>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+mj-lt"/>
              <a:buAutoNum type="arabicPeriod" startAt="3"/>
              <a:defRPr/>
            </a:pPr>
            <a:r>
              <a:rPr lang="en-US" altLang="en-US" dirty="0" smtClean="0"/>
              <a:t>Beam Releases…sort of like constraints at endpoints (6 DOF)</a:t>
            </a:r>
            <a:endParaRPr lang="en-US" altLang="en-US" dirty="0" smtClean="0"/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altLang="en-US" dirty="0" smtClean="0">
                <a:sym typeface="Wingdings" pitchFamily="2" charset="2"/>
              </a:rPr>
              <a:t>Applying loads…distributed versus point </a:t>
            </a:r>
            <a:r>
              <a:rPr lang="en-US" altLang="en-US" dirty="0" smtClean="0">
                <a:sym typeface="Wingdings" pitchFamily="2" charset="2"/>
              </a:rPr>
              <a:t>(you must </a:t>
            </a:r>
            <a:r>
              <a:rPr lang="en-US" altLang="en-US" dirty="0" smtClean="0">
                <a:sym typeface="Wingdings" pitchFamily="2" charset="2"/>
              </a:rPr>
              <a:t>plan ahead while creating sketch</a:t>
            </a:r>
            <a:r>
              <a:rPr lang="en-US" altLang="en-US" dirty="0" smtClean="0">
                <a:sym typeface="Wingdings" pitchFamily="2" charset="2"/>
              </a:rPr>
              <a:t>)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altLang="en-US" dirty="0" smtClean="0">
                <a:sym typeface="Wingdings" pitchFamily="2" charset="2"/>
              </a:rPr>
              <a:t>In </a:t>
            </a:r>
            <a:r>
              <a:rPr lang="en-US" altLang="en-US" dirty="0" err="1" smtClean="0">
                <a:sym typeface="Wingdings" pitchFamily="2" charset="2"/>
              </a:rPr>
              <a:t>Creo</a:t>
            </a:r>
            <a:r>
              <a:rPr lang="en-US" altLang="en-US" dirty="0" smtClean="0">
                <a:sym typeface="Wingdings" pitchFamily="2" charset="2"/>
              </a:rPr>
              <a:t> 3.0, you can show beams in Wireframe and Shaded.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altLang="en-US" dirty="0" smtClean="0">
                <a:sym typeface="Wingdings" pitchFamily="2" charset="2"/>
              </a:rPr>
              <a:t>You can turn off Mesh Points and Shrink elements (for us old timers) in Simulation Display.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 startAt="3"/>
              <a:defRPr/>
            </a:pPr>
            <a:r>
              <a:rPr lang="en-US" altLang="en-US" dirty="0" smtClean="0">
                <a:sym typeface="Wingdings" pitchFamily="2" charset="2"/>
              </a:rPr>
              <a:t/>
            </a:r>
            <a:br>
              <a:rPr lang="en-US" altLang="en-US" dirty="0" smtClean="0">
                <a:sym typeface="Wingdings" pitchFamily="2" charset="2"/>
              </a:rPr>
            </a:br>
            <a:r>
              <a:rPr lang="en-US" altLang="en-US" dirty="0" smtClean="0">
                <a:sym typeface="Wingdings" pitchFamily="2" charset="2"/>
              </a:rPr>
              <a:t>  </a:t>
            </a:r>
            <a:br>
              <a:rPr lang="en-US" altLang="en-US" dirty="0" smtClean="0">
                <a:sym typeface="Wingdings" pitchFamily="2" charset="2"/>
              </a:rPr>
            </a:br>
            <a:r>
              <a:rPr lang="en-US" altLang="en-US" dirty="0" smtClean="0">
                <a:sym typeface="Wingdings" pitchFamily="2" charset="2"/>
              </a:rPr>
              <a:t>                    </a:t>
            </a:r>
            <a:endParaRPr lang="en-US" altLang="en-US" sz="1600" dirty="0" smtClean="0">
              <a:latin typeface="Tahoma" pitchFamily="34" charset="0"/>
            </a:endParaRP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762000" y="1371600"/>
            <a:ext cx="7467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443</Words>
  <Application>Microsoft Office PowerPoint</Application>
  <PresentationFormat>On-screen Show (4:3)</PresentationFormat>
  <Paragraphs>80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Wingdings</vt:lpstr>
      <vt:lpstr>Tahoma</vt:lpstr>
      <vt:lpstr>CityBlueprint</vt:lpstr>
      <vt:lpstr>Default Design</vt:lpstr>
      <vt:lpstr>Clip</vt:lpstr>
      <vt:lpstr>Pro/Users Fall Event 2016</vt:lpstr>
      <vt:lpstr>Mechanical Engineers and Designers using PTC® products for:</vt:lpstr>
      <vt:lpstr> Design Model – Solid Elements</vt:lpstr>
      <vt:lpstr> Analysis Model – Shell Elements</vt:lpstr>
      <vt:lpstr> Analysis Model – Beam Elements</vt:lpstr>
      <vt:lpstr> …or a Hybrid Model Beam and Shell Elements</vt:lpstr>
      <vt:lpstr> Fun with Beam Elements</vt:lpstr>
      <vt:lpstr> Car Wash Model</vt:lpstr>
      <vt:lpstr> Fun with Beam Elements (cont’d)</vt:lpstr>
      <vt:lpstr>Storage Rack Model</vt:lpstr>
      <vt:lpstr>Hydraulic Straightener Model</vt:lpstr>
      <vt:lpstr>Hydraulic Straightener Model</vt:lpstr>
      <vt:lpstr>Any Questions…?</vt:lpstr>
    </vt:vector>
  </TitlesOfParts>
  <Company>Solid Engineering &amp;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Pro/E Tips &amp; Tricks</dc:title>
  <dc:subject>Spring Pro/User Event</dc:subject>
  <dc:creator>Gavin B Rumble, PE</dc:creator>
  <cp:lastModifiedBy>Gavin B. Rumble</cp:lastModifiedBy>
  <cp:revision>131</cp:revision>
  <dcterms:created xsi:type="dcterms:W3CDTF">2002-10-16T18:34:06Z</dcterms:created>
  <dcterms:modified xsi:type="dcterms:W3CDTF">2016-11-16T21:31:23Z</dcterms:modified>
</cp:coreProperties>
</file>